
<file path=[Content_Types].xml><?xml version="1.0" encoding="utf-8"?>
<Types xmlns="http://schemas.openxmlformats.org/package/2006/content-types">
  <Default Extension="xml" ContentType="application/xml"/>
  <Default Extension="rels" ContentType="application/vnd.openxmlformats-package.relationships+xml"/>
  <Default Extension="jpg" ContentType="image/jpeg"/>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9" Type="http://schemas.openxmlformats.org/officeDocument/2006/relationships/viewProps" Target="viewProps.xml" /><Relationship Id="rId28" Type="http://schemas.openxmlformats.org/officeDocument/2006/relationships/presProps" Target="presProps.xml" /><Relationship Id="rId1" Type="http://schemas.openxmlformats.org/officeDocument/2006/relationships/slideMaster" Target="slideMasters/slideMaster1.xml" /><Relationship Id="rId31" Type="http://schemas.openxmlformats.org/officeDocument/2006/relationships/tableStyles" Target="tableStyles.xml" /><Relationship Id="rId30" Type="http://schemas.openxmlformats.org/officeDocument/2006/relationships/theme" Target="theme/theme1.xml" /></Relationships>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5.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6.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8.png" /><Relationship Id="rId2" Type="http://schemas.openxmlformats.org/officeDocument/2006/relationships/image" Target="../media/image7.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9.jpg"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image" Target="../media/image11.png" /><Relationship Id="rId2" Type="http://schemas.openxmlformats.org/officeDocument/2006/relationships/image" Target="../media/image10.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4.xml" /><Relationship Id="rId2" Type="http://schemas.openxmlformats.org/officeDocument/2006/relationships/hyperlink" Target="https://code.google.com/archive/p/topic-modeling-tool/" TargetMode="External" /><Relationship Id="rId3" Type="http://schemas.openxmlformats.org/officeDocument/2006/relationships/hyperlink" Target="https://rapidminer.com/" TargetMode="External" /><Relationship Id="rId4" Type="http://schemas.openxmlformats.org/officeDocument/2006/relationships/hyperlink" Target="https://voyant-tools.org/" TargetMode="External" /><Relationship Id="rId5" Type="http://schemas.openxmlformats.org/officeDocument/2006/relationships/hyperlink" Target="https://dariah-de.github.io/TopicsExplorer/" TargetMode="External" /><Relationship Id="rId6" Type="http://schemas.openxmlformats.org/officeDocument/2006/relationships/hyperlink" Target="https://orangedatamining.com/" TargetMode="External" /><Relationship Id="rId7" Type="http://schemas.openxmlformats.org/officeDocument/2006/relationships/hyperlink" Target="https://mimno.infosci.cornell.edu/jsLDA/jslda.html" TargetMode="External" /><Relationship Id="rId8" Type="http://schemas.openxmlformats.org/officeDocument/2006/relationships/hyperlink" Target="https://quanteda.io/" TargetMode="External" /><Relationship Id="rId9" Type="http://schemas.openxmlformats.org/officeDocument/2006/relationships/hyperlink" Target="https://cran.r-project.org/web/packages/stm/vignettes/stmVignette.pdf" TargetMode="External" /><Relationship Id="rId10" Type="http://schemas.openxmlformats.org/officeDocument/2006/relationships/hyperlink" Target="https://cran.r-project.org/web/packages/tm/tm.pdf" TargetMode="External" /><Relationship Id="rId11" Type="http://schemas.openxmlformats.org/officeDocument/2006/relationships/hyperlink" Target="https://cran.r-project.org/web/packages/lda/lda.pdf" TargetMode="External" /><Relationship Id="rId12" Type="http://schemas.openxmlformats.org/officeDocument/2006/relationships/hyperlink" Target="https://cran.r-project.org/package=topicmodels" TargetMode="External" /><Relationship Id="rId13" Type="http://schemas.openxmlformats.org/officeDocument/2006/relationships/hyperlink" Target="https://cran.r-project.org/web/packages/text2vec/index.html" TargetMode="External" /><Relationship Id="rId14" Type="http://schemas.openxmlformats.org/officeDocument/2006/relationships/hyperlink" Target="https://cran.r-project.org/web/packages/topicdoc/index.html" TargetMode="External" /><Relationship Id="rId15" Type="http://schemas.openxmlformats.org/officeDocument/2006/relationships/hyperlink" Target="https://cran.r-project.org/web/packages/BTM/index.html" TargetMode="External" /><Relationship Id="rId16" Type="http://schemas.openxmlformats.org/officeDocument/2006/relationships/hyperlink" Target="https://cran.r-project.org/web/packages/tidytext/vignettes/tidytext.html" TargetMode="External" /><Relationship Id="rId17" Type="http://schemas.openxmlformats.org/officeDocument/2006/relationships/hyperlink" Target="https://cran.r-project.org/package=textmineR" TargetMode="Externa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chrome-extension://efaidnbmnnnibpcajpcglclefindmkaj/https://www.jmlr.org/papers/volume3/blei03a/blei03a.pdf" TargetMode="External" /><Relationship Id="rId3" Type="http://schemas.openxmlformats.org/officeDocument/2006/relationships/hyperlink" Target="chrome-extension://efaidnbmnnnibpcajpcglclefindmkaj/https://proceedings.neurips.cc/paper/2003/file/7b41bfa5085806dfa24b8c9de0ce567f-Paper.pdf" TargetMode="External" /><Relationship Id="rId4" Type="http://schemas.openxmlformats.org/officeDocument/2006/relationships/hyperlink" Target="chrome-extension://efaidnbmnnnibpcajpcglclefindmkaj/https://proceedings.neurips.cc/paper_files/paper/2005/file/9e82757e9a1c12cb710ad680db11f6f1-Paper.pdf" TargetMode="External" /><Relationship Id="rId5" Type="http://schemas.openxmlformats.org/officeDocument/2006/relationships/hyperlink" Target="chrome-extension://efaidnbmnnnibpcajpcglclefindmkaj/https://mimno.infosci.cornell.edu/info6150/readings/dynamic_topic_models.pdf" TargetMode="External" /><Relationship Id="rId6" Type="http://schemas.openxmlformats.org/officeDocument/2006/relationships/hyperlink" Target="https://arxiv.org/abs/1611.10277" TargetMode="External" /><Relationship Id="rId7" Type="http://schemas.openxmlformats.org/officeDocument/2006/relationships/hyperlink" Target="chrome-extension://efaidnbmnnnibpcajpcglclefindmkaj/https://cran.r-project.org/web/packages/stm/vignettes/stmVignette.pdf" TargetMode="External" /><Relationship Id="rId8" Type="http://schemas.openxmlformats.org/officeDocument/2006/relationships/hyperlink" Target="https://github.com/vi3k6i5/guidedlda" TargetMode="External" /><Relationship Id="rId9" Type="http://schemas.openxmlformats.org/officeDocument/2006/relationships/hyperlink" Target="chrome-extension://efaidnbmnnnibpcajpcglclefindmkaj/https://aclanthology.org/N19-1414.pdf" TargetMode="External" /><Relationship Id="rId10" Type="http://schemas.openxmlformats.org/officeDocument/2006/relationships/hyperlink" Target="https://arxiv.org/abs/2203.05794" TargetMode="Externa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www.coconut-libtool.com/" TargetMode="External" /></Relationships>
</file>

<file path=ppt/slides/_rels/slide3.xml.rels><?xml version="1.0" encoding="UTF-8"?><Relationships xmlns="http://schemas.openxmlformats.org/package/2006/relationships"><Relationship Id="rId1" Type="http://schemas.openxmlformats.org/officeDocument/2006/relationships/slideLayout" Target="../slideLayouts/slideLayout4.xml" /><Relationship Id="rId3" Type="http://schemas.openxmlformats.org/officeDocument/2006/relationships/hyperlink" Target="https://manika-lamba.github.io/" TargetMode="External" /><Relationship Id="rId2" Type="http://schemas.openxmlformats.org/officeDocument/2006/relationships/image" Target="../media/image1.jp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2.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3.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7.xml"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image" Target="../media/image4.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Topic Modeling</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Dr. Manika Lamba</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Human vs Machine (Cont.)</a:t>
            </a:r>
          </a:p>
        </p:txBody>
      </p:sp>
      <p:pic>
        <p:nvPicPr>
          <p:cNvPr descr="img/4.png" id="0" name="Picture 1"/>
          <p:cNvPicPr>
            <a:picLocks noGrp="1" noChangeAspect="1"/>
          </p:cNvPicPr>
          <p:nvPr/>
        </p:nvPicPr>
        <p:blipFill>
          <a:blip r:embed="rId2"/>
          <a:stretch>
            <a:fillRect/>
          </a:stretch>
        </p:blipFill>
        <p:spPr bwMode="auto">
          <a:xfrm>
            <a:off x="2336800" y="1193800"/>
            <a:ext cx="4457700" cy="3390900"/>
          </a:xfrm>
          <a:prstGeom prst="rect">
            <a:avLst/>
          </a:prstGeom>
          <a:noFill/>
          <a:ln w="9525">
            <a:noFill/>
            <a:headEnd/>
            <a:tailEnd/>
          </a:ln>
        </p:spPr>
      </p:pic>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Model</a:t>
            </a:r>
          </a:p>
        </p:txBody>
      </p:sp>
      <p:pic>
        <p:nvPicPr>
          <p:cNvPr descr="img/5.png" id="0" name="Picture 1"/>
          <p:cNvPicPr>
            <a:picLocks noGrp="1" noChangeAspect="1"/>
          </p:cNvPicPr>
          <p:nvPr/>
        </p:nvPicPr>
        <p:blipFill>
          <a:blip r:embed="rId2"/>
          <a:stretch>
            <a:fillRect/>
          </a:stretch>
        </p:blipFill>
        <p:spPr bwMode="auto">
          <a:xfrm>
            <a:off x="457200" y="1371600"/>
            <a:ext cx="8229600" cy="3035300"/>
          </a:xfrm>
          <a:prstGeom prst="rect">
            <a:avLst/>
          </a:prstGeom>
          <a:noFill/>
          <a:ln w="9525">
            <a:noFill/>
            <a:headEnd/>
            <a:tailEnd/>
          </a:ln>
        </p:spPr>
      </p:pic>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Recommendations</a:t>
            </a:r>
          </a:p>
        </p:txBody>
      </p:sp>
      <p:pic>
        <p:nvPicPr>
          <p:cNvPr descr="img/6.png" id="0" name="Picture 1"/>
          <p:cNvPicPr>
            <a:picLocks noGrp="1" noChangeAspect="1"/>
          </p:cNvPicPr>
          <p:nvPr/>
        </p:nvPicPr>
        <p:blipFill>
          <a:blip r:embed="rId2"/>
          <a:stretch>
            <a:fillRect/>
          </a:stretch>
        </p:blipFill>
        <p:spPr bwMode="auto">
          <a:xfrm>
            <a:off x="1028700" y="1193800"/>
            <a:ext cx="2882900" cy="3390900"/>
          </a:xfrm>
          <a:prstGeom prst="rect">
            <a:avLst/>
          </a:prstGeom>
          <a:noFill/>
          <a:ln w="9525">
            <a:noFill/>
            <a:headEnd/>
            <a:tailEnd/>
          </a:ln>
        </p:spPr>
      </p:pic>
      <p:pic>
        <p:nvPicPr>
          <p:cNvPr descr="img/7.png" id="0" name="Picture 1"/>
          <p:cNvPicPr>
            <a:picLocks noGrp="1" noChangeAspect="1"/>
          </p:cNvPicPr>
          <p:nvPr/>
        </p:nvPicPr>
        <p:blipFill>
          <a:blip r:embed="rId3"/>
          <a:stretch>
            <a:fillRect/>
          </a:stretch>
        </p:blipFill>
        <p:spPr bwMode="auto">
          <a:xfrm>
            <a:off x="4648200" y="1765300"/>
            <a:ext cx="4038600" cy="2260600"/>
          </a:xfrm>
          <a:prstGeom prst="rect">
            <a:avLst/>
          </a:prstGeom>
          <a:noFill/>
          <a:ln w="9525">
            <a:noFill/>
            <a:headEnd/>
            <a:tailEnd/>
          </a:ln>
        </p:spPr>
      </p:pic>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p>
            <a:pPr lvl="0" indent="0" marL="0">
              <a:buNone/>
            </a:pPr>
            <a:r>
              <a:rPr/>
              <a:t>What is Topic Modeling?</a:t>
            </a:r>
          </a:p>
        </p:txBody>
      </p:sp>
      <p:sp>
        <p:nvSpPr>
          <p:cNvPr id="4" name="Text Placeholder 3"/>
          <p:cNvSpPr>
            <a:spLocks noGrp="1"/>
          </p:cNvSpPr>
          <p:nvPr>
            <p:ph idx="2" sz="half" type="body"/>
          </p:nvPr>
        </p:nvSpPr>
        <p:spPr/>
        <p:txBody>
          <a:bodyPr/>
          <a:lstStyle/>
          <a:p>
            <a:pPr lvl="0" indent="0" marL="0">
              <a:spcBef>
                <a:spcPts val="3000"/>
              </a:spcBef>
              <a:buNone/>
            </a:pPr>
            <a:r>
              <a:rPr b="1"/>
              <a:t>Definition</a:t>
            </a:r>
          </a:p>
          <a:p>
            <a:pPr lvl="0" indent="0" marL="0">
              <a:buNone/>
            </a:pPr>
            <a:r>
              <a:rPr b="1" i="1"/>
              <a:t>Topic</a:t>
            </a:r>
          </a:p>
          <a:p>
            <a:pPr lvl="0"/>
            <a:r>
              <a:rPr/>
              <a:t>It is “a recurring pattern of co-occurring words” (Brett)</a:t>
            </a:r>
          </a:p>
          <a:p>
            <a:pPr lvl="0"/>
            <a:r>
              <a:rPr/>
              <a:t>A topic can be defined as the main idea discussed in a text, i.e., the theme or subject of different granularity</a:t>
            </a:r>
          </a:p>
          <a:p>
            <a:pPr lvl="0"/>
            <a:r>
              <a:rPr/>
              <a:t>Topics are simply groups of words from the collection of documents that represents the information in the collection in the best way</a:t>
            </a:r>
          </a:p>
          <a:p>
            <a:pPr lvl="0" indent="0" marL="0">
              <a:buNone/>
            </a:pPr>
            <a:r>
              <a:rPr b="1" i="1"/>
              <a:t>Topic Modeling</a:t>
            </a:r>
          </a:p>
          <a:p>
            <a:pPr lvl="0"/>
            <a:r>
              <a:rPr/>
              <a:t>It is “a method for finding and tracing clusters of words (called </a:t>
            </a:r>
            <a:r>
              <a:rPr i="1"/>
              <a:t>topics</a:t>
            </a:r>
            <a:r>
              <a:rPr/>
              <a:t>) in large bodies of texts” (Brett)</a:t>
            </a:r>
          </a:p>
          <a:p>
            <a:pPr lvl="0"/>
            <a:r>
              <a:rPr/>
              <a:t>It is a text mining approach to understand, organize, process, extract, manage, and summarize knowledge</a:t>
            </a:r>
          </a:p>
          <a:p>
            <a:pPr lvl="0" indent="0" marL="0">
              <a:spcBef>
                <a:spcPts val="3000"/>
              </a:spcBef>
              <a:buNone/>
            </a:pPr>
            <a:r>
              <a:rPr b="1"/>
              <a:t>Introduction</a:t>
            </a:r>
          </a:p>
          <a:p>
            <a:pPr lvl="0"/>
            <a:r>
              <a:rPr/>
              <a:t>It performs </a:t>
            </a:r>
            <a:r>
              <a:rPr i="1"/>
              <a:t>soft clustering</a:t>
            </a:r>
            <a:r>
              <a:rPr/>
              <a:t>, where it presumes that every document is composed of a mixture of topics</a:t>
            </a:r>
          </a:p>
          <a:p>
            <a:pPr lvl="0"/>
            <a:r>
              <a:rPr/>
              <a:t>It makes an excellent tool for discovery and helps to uncover evidence already present in the text</a:t>
            </a:r>
          </a:p>
          <a:p>
            <a:pPr lvl="0"/>
            <a:r>
              <a:rPr/>
              <a:t>It has been called an act of reading tea leaves (Chang et al., 2009) or the process of highlighting words (Brett) based on their topics</a:t>
            </a:r>
          </a:p>
          <a:p>
            <a:pPr lvl="0"/>
            <a:r>
              <a:rPr/>
              <a:t>It is based on statistical and machine learning techniques to mine meaningful information from a vast corpus of unstructured data and is used to mine document’s content</a:t>
            </a:r>
          </a:p>
          <a:p>
            <a:pPr lvl="0"/>
            <a:r>
              <a:rPr/>
              <a:t>There are no machine-readable annotations that can tell the topic modeling programs about the semantic meaning of the words in the text</a:t>
            </a:r>
          </a:p>
          <a:p>
            <a:pPr lvl="0" indent="0" marL="0">
              <a:spcBef>
                <a:spcPts val="3000"/>
              </a:spcBef>
              <a:buNone/>
            </a:pPr>
            <a:r>
              <a:rPr b="1"/>
              <a:t>Some Important Concepts</a:t>
            </a:r>
          </a:p>
          <a:p>
            <a:pPr lvl="0" indent="0" marL="0">
              <a:spcBef>
                <a:spcPts val="3000"/>
              </a:spcBef>
              <a:buNone/>
            </a:pPr>
            <a:r>
              <a:rPr b="1"/>
              <a:t>Bags of Words</a:t>
            </a:r>
          </a:p>
          <a:p>
            <a:pPr lvl="0" indent="0" marL="0">
              <a:buNone/>
            </a:pPr>
          </a:p>
          <a:p>
            <a:pPr lvl="0" indent="0" marL="0">
              <a:spcBef>
                <a:spcPts val="3000"/>
              </a:spcBef>
              <a:buNone/>
            </a:pPr>
            <a:r>
              <a:rPr b="1"/>
              <a:t>TDM</a:t>
            </a:r>
          </a:p>
          <a:p>
            <a:pPr lvl="0" indent="0" marL="0">
              <a:buNone/>
            </a:pPr>
          </a:p>
          <a:p>
            <a:pPr lvl="0"/>
            <a:r>
              <a:rPr/>
              <a:t>It represents terms as a table or matrix of numbers for a given corpus</a:t>
            </a:r>
          </a:p>
          <a:p>
            <a:pPr lvl="0"/>
            <a:r>
              <a:rPr/>
              <a:t>In TDM, terms are represented as rows and documents as columns for a corpus where the number of occurrences of terms in the document is entered in the boxes</a:t>
            </a:r>
          </a:p>
          <a:p>
            <a:pPr lvl="0" indent="0" marL="0">
              <a:spcBef>
                <a:spcPts val="3000"/>
              </a:spcBef>
              <a:buNone/>
            </a:pPr>
            <a:r>
              <a:rPr b="1"/>
              <a:t>DTM</a:t>
            </a:r>
          </a:p>
          <a:p>
            <a:pPr lvl="0" indent="0" marL="0">
              <a:buNone/>
            </a:pPr>
          </a:p>
          <a:p>
            <a:pPr lvl="0"/>
            <a:r>
              <a:rPr/>
              <a:t>It represents terms as a table or matrix of numbers for a given corpus</a:t>
            </a:r>
          </a:p>
          <a:p>
            <a:pPr lvl="0"/>
            <a:r>
              <a:rPr/>
              <a:t>It is a transposition of TDM</a:t>
            </a:r>
          </a:p>
          <a:p>
            <a:pPr lvl="0"/>
            <a:r>
              <a:rPr/>
              <a:t>In DTM, each document is a row, and each word is the column</a:t>
            </a:r>
          </a:p>
          <a:p>
            <a:pPr lvl="0" indent="0" marL="0">
              <a:spcBef>
                <a:spcPts val="3000"/>
              </a:spcBef>
              <a:buNone/>
            </a:pPr>
            <a:r>
              <a:rPr b="1"/>
              <a:t>TF-IDF</a:t>
            </a:r>
          </a:p>
          <a:p>
            <a:pPr lvl="0" indent="0" marL="0">
              <a:buNone/>
            </a:pPr>
          </a:p>
          <a:p>
            <a:pPr lvl="0" indent="0" marL="0">
              <a:buNone/>
            </a:pPr>
            <a:r>
              <a:rPr/>
              <a:t>It evaluates the relevancy of a term for a document in a corpus and is the most popular weighting scheme in information retrieval (IR)</a:t>
            </a:r>
          </a:p>
          <a:p>
            <a:pPr lvl="0"/>
            <a:r>
              <a:rPr/>
              <a:t>The term </a:t>
            </a:r>
            <a:r>
              <a:rPr b="1"/>
              <a:t>weighting</a:t>
            </a:r>
            <a:r>
              <a:rPr/>
              <a:t> is popularly used in IR and supervised machine learning tasks like text classification</a:t>
            </a:r>
          </a:p>
          <a:p>
            <a:pPr lvl="0"/>
            <a:r>
              <a:rPr/>
              <a:t>It makes a list of more discriminative terms than others and assigns a weight to each highly occurring term</a:t>
            </a:r>
          </a:p>
          <a:p>
            <a:pPr lvl="0" indent="0" marL="0">
              <a:spcBef>
                <a:spcPts val="3000"/>
              </a:spcBef>
              <a:buNone/>
            </a:pPr>
            <a:r>
              <a:rPr b="1"/>
              <a:t>What Happens in Topic Modeling?</a:t>
            </a:r>
          </a:p>
        </p:txBody>
      </p:sp>
      <p:pic>
        <p:nvPicPr>
          <p:cNvPr descr="img/background.jpeg" id="0" name="Picture 1"/>
          <p:cNvPicPr>
            <a:picLocks noGrp="1" noChangeAspect="1"/>
          </p:cNvPicPr>
          <p:nvPr/>
        </p:nvPicPr>
        <p:blipFill>
          <a:blip r:embed="rId2"/>
          <a:stretch>
            <a:fillRect/>
          </a:stretch>
        </p:blipFill>
        <p:spPr bwMode="auto">
          <a:xfrm>
            <a:off x="3568700" y="1282700"/>
            <a:ext cx="5105400" cy="2209800"/>
          </a:xfrm>
          <a:prstGeom prst="rect">
            <a:avLst/>
          </a:prstGeom>
          <a:noFill/>
          <a:ln w="9525">
            <a:noFill/>
            <a:headEnd/>
            <a:tailEnd/>
          </a:ln>
        </p:spPr>
      </p:pic>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xEl>
                                              <p:pRg st="11" end="1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4">
                                            <p:txEl>
                                              <p:pRg st="12" end="1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a:t>It infers abstract topics based on “similar patterns of word usage in each document”</a:t>
            </a:r>
          </a:p>
          <a:p>
            <a:pPr lvl="0"/>
            <a:r>
              <a:rPr/>
              <a:t>These topics are simply groups of words from the collection of documents that represents the information in the collection in the best way</a:t>
            </a:r>
          </a:p>
          <a:p>
            <a:pPr lvl="0" indent="0" marL="0">
              <a:spcBef>
                <a:spcPts val="3000"/>
              </a:spcBef>
              <a:buNone/>
            </a:pPr>
            <a:r>
              <a:rPr b="1"/>
              <a:t>How Topic Modeling Works?</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g/works2.png" id="0" name="Picture 1"/>
          <p:cNvPicPr>
            <a:picLocks noGrp="1" noChangeAspect="1"/>
          </p:cNvPicPr>
          <p:nvPr/>
        </p:nvPicPr>
        <p:blipFill>
          <a:blip r:embed="rId2"/>
          <a:stretch>
            <a:fillRect/>
          </a:stretch>
        </p:blipFill>
        <p:spPr bwMode="auto">
          <a:xfrm>
            <a:off x="457200" y="1447800"/>
            <a:ext cx="4038600" cy="2870200"/>
          </a:xfrm>
          <a:prstGeom prst="rect">
            <a:avLst/>
          </a:prstGeom>
          <a:noFill/>
          <a:ln w="9525">
            <a:noFill/>
            <a:headEnd/>
            <a:tailEnd/>
          </a:ln>
        </p:spPr>
      </p:pic>
      <p:pic>
        <p:nvPicPr>
          <p:cNvPr descr="img/works3.png" id="0" name="Picture 1"/>
          <p:cNvPicPr>
            <a:picLocks noGrp="1" noChangeAspect="1"/>
          </p:cNvPicPr>
          <p:nvPr/>
        </p:nvPicPr>
        <p:blipFill>
          <a:blip r:embed="rId3"/>
          <a:stretch>
            <a:fillRect/>
          </a:stretch>
        </p:blipFill>
        <p:spPr bwMode="auto">
          <a:xfrm>
            <a:off x="4648200" y="2159000"/>
            <a:ext cx="4038600" cy="14732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About Me</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Topic Analysis + Time</a:t>
            </a:r>
          </a:p>
          <a:p>
            <a:pPr lvl="0"/>
            <a:r>
              <a:rPr/>
              <a:t>It assists in identifying topics within a context and how they advance in time</a:t>
            </a:r>
          </a:p>
          <a:p>
            <a:pPr lvl="0"/>
            <a:r>
              <a:rPr/>
              <a:t>For instance, over time, few documents within a topic may initiate content that varies from the original content; If that initiated content is shared by a lot of later documents, the content is recognized as a new topic</a:t>
            </a:r>
          </a:p>
          <a:p>
            <a:pPr lvl="0"/>
            <a:r>
              <a:rPr/>
              <a:t>Hence, with the progression of time, topics advance, new themes emerge, and old ones become obsolete</a:t>
            </a:r>
          </a:p>
          <a:p>
            <a:pPr lvl="0"/>
            <a:r>
              <a:rPr/>
              <a:t>So, topic modeling not just helps the researchers to decide the trending topics or related fields to their field of intrigue but additionally encourages them to distinguish new concepts and fields over time</a:t>
            </a:r>
          </a:p>
          <a:p>
            <a:pPr lvl="0" indent="0" marL="0">
              <a:spcBef>
                <a:spcPts val="3000"/>
              </a:spcBef>
              <a:buNone/>
            </a:pPr>
            <a:r>
              <a:rPr b="1"/>
              <a:t>How to DO Topic Modeling?</a:t>
            </a:r>
          </a:p>
          <a:p>
            <a:pPr lvl="0" indent="-342900" marL="342900">
              <a:buAutoNum type="arabicPeriod"/>
            </a:pPr>
            <a:r>
              <a:rPr/>
              <a:t>Extract/Retrieve/Prepare dataset (e.g. webscraping, API, etc.)</a:t>
            </a:r>
          </a:p>
          <a:p>
            <a:pPr lvl="0" indent="-342900" marL="342900">
              <a:buAutoNum type="arabicPeriod"/>
            </a:pPr>
            <a:r>
              <a:rPr/>
              <a:t>Preparing a corpus (such as converting files from PDF to plain text format)</a:t>
            </a:r>
          </a:p>
          <a:p>
            <a:pPr lvl="0" indent="-342900" marL="342900">
              <a:buAutoNum type="arabicPeriod"/>
            </a:pPr>
            <a:r>
              <a:rPr/>
              <a:t>Conducting text pre-processing (removing, stopwords, tokenization, stemming, n-grams)</a:t>
            </a:r>
          </a:p>
          <a:p>
            <a:pPr lvl="0" indent="-342900" marL="342900">
              <a:buAutoNum type="arabicPeriod"/>
            </a:pPr>
            <a:r>
              <a:rPr/>
              <a:t>Exploratory analysis (Word clouds, clustering)</a:t>
            </a:r>
            <a:br/>
          </a:p>
          <a:p>
            <a:pPr lvl="0" indent="-342900" marL="342900">
              <a:buAutoNum type="arabicPeriod"/>
            </a:pPr>
            <a:r>
              <a:rPr/>
              <a:t>Determining the number of topics (using perplexity, coherence, entropy, or eye-ball method)</a:t>
            </a:r>
          </a:p>
          <a:p>
            <a:pPr lvl="0" indent="-342900" marL="342900">
              <a:buAutoNum type="arabicPeriod"/>
            </a:pPr>
            <a:r>
              <a:rPr/>
              <a:t>Selecting the appropriate algorithm (such as LDA, STM, CTM)</a:t>
            </a:r>
          </a:p>
          <a:p>
            <a:pPr lvl="0" indent="-342900" marL="342900">
              <a:buAutoNum type="arabicPeriod"/>
            </a:pPr>
            <a:r>
              <a:rPr/>
              <a:t>Seeding (so that one can reproduce the algorithm with the same selected parameters)</a:t>
            </a:r>
          </a:p>
          <a:p>
            <a:pPr lvl="0" indent="-342900" marL="342900">
              <a:buAutoNum type="arabicPeriod"/>
            </a:pPr>
            <a:r>
              <a:rPr/>
              <a:t>Running the selected algorithm using proprietary or open-source tools (such as RapidMiner, TopicModelingTool) or programming languages (such as R or Python)</a:t>
            </a:r>
          </a:p>
          <a:p>
            <a:pPr lvl="0" indent="-342900" marL="342900">
              <a:buAutoNum type="arabicPeriod"/>
            </a:pPr>
            <a:r>
              <a:rPr/>
              <a:t>Iterating the whole process till the algorithm fits the model</a:t>
            </a:r>
          </a:p>
          <a:p>
            <a:pPr lvl="0" indent="0" marL="0">
              <a:spcBef>
                <a:spcPts val="3000"/>
              </a:spcBef>
              <a:buNone/>
            </a:pPr>
            <a:r>
              <a:rPr b="1"/>
              <a:t>When to Use Topic Modeling</a:t>
            </a:r>
          </a:p>
          <a:p>
            <a:pPr lvl="0"/>
            <a:r>
              <a:rPr/>
              <a:t>When you have a vast collection of text documents</a:t>
            </a:r>
          </a:p>
          <a:p>
            <a:pPr lvl="0"/>
            <a:r>
              <a:rPr/>
              <a:t>When the collection belongs to a specific subject</a:t>
            </a:r>
          </a:p>
          <a:p>
            <a:pPr lvl="0"/>
            <a:r>
              <a:rPr/>
              <a:t>When the collection has a similar type of documents, such as when all files in the collection are newspaper articles</a:t>
            </a:r>
          </a:p>
          <a:p>
            <a:pPr lvl="0" indent="0" marL="0">
              <a:spcBef>
                <a:spcPts val="3000"/>
              </a:spcBef>
              <a:buNone/>
            </a:pPr>
            <a:r>
              <a:rPr b="1"/>
              <a:t>When NOT to Use Topic Modeling</a:t>
            </a:r>
          </a:p>
          <a:p>
            <a:pPr lvl="0"/>
            <a:r>
              <a:rPr/>
              <a:t>When you have a relatively small number of documents</a:t>
            </a:r>
          </a:p>
          <a:p>
            <a:pPr lvl="0"/>
            <a:r>
              <a:rPr/>
              <a:t>When you do not have any idea about your collection. In this case, clustering will be a better option than using topic modeling</a:t>
            </a:r>
          </a:p>
          <a:p>
            <a:pPr lvl="0"/>
            <a:r>
              <a:rPr/>
              <a:t>When the collection has a mixture of different types of documents, such as when the collection is composed of newspaper archives, journal articles, and ETDs</a:t>
            </a:r>
          </a:p>
          <a:p>
            <a:pPr lvl="0" indent="0" marL="0">
              <a:spcBef>
                <a:spcPts val="3000"/>
              </a:spcBef>
              <a:buNone/>
            </a:pPr>
            <a:r>
              <a:rPr b="1"/>
              <a:t>Available Tools and Packages</a:t>
            </a:r>
          </a:p>
        </p:txBody>
      </p:sp>
    </p:spTree>
  </p:cSl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3" end="1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3">
                                            <p:txEl>
                                              <p:pRg st="17" end="17"/>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3">
                                            <p:txEl>
                                              <p:pRg st="18" end="18"/>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0" nodeType="clickEffect">
                                  <p:stCondLst>
                                    <p:cond delay="0"/>
                                  </p:stCondLst>
                                  <p:childTnLst>
                                    <p:set>
                                      <p:cBhvr>
                                        <p:cTn id="70" dur="1" fill="hold">
                                          <p:stCondLst>
                                            <p:cond delay="0"/>
                                          </p:stCondLst>
                                        </p:cTn>
                                        <p:tgtEl>
                                          <p:spTgt spid="3">
                                            <p:txEl>
                                              <p:pRg st="20" end="20"/>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3">
                                            <p:txEl>
                                              <p:pRg st="21" end="21"/>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grpId="0" nodeType="clickEffect">
                                  <p:stCondLst>
                                    <p:cond delay="0"/>
                                  </p:stCondLst>
                                  <p:childTnLst>
                                    <p:set>
                                      <p:cBhvr>
                                        <p:cTn id="78" dur="1" fill="hold">
                                          <p:stCondLst>
                                            <p:cond delay="0"/>
                                          </p:stCondLst>
                                        </p:cTn>
                                        <p:tgtEl>
                                          <p:spTgt spid="3">
                                            <p:txEl>
                                              <p:pRg st="22" end="2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sz="half"/>
          </p:nvPr>
        </p:nvSpPr>
        <p:spPr/>
        <p:txBody>
          <a:bodyPr/>
          <a:lstStyle/>
          <a:p>
            <a:pPr lvl="0" indent="0" marL="0">
              <a:buNone/>
            </a:pPr>
            <a:r>
              <a:rPr b="1"/>
              <a:t>Out-of-Box Tools</a:t>
            </a:r>
          </a:p>
          <a:p>
            <a:pPr lvl="0"/>
            <a:r>
              <a:rPr>
                <a:hlinkClick r:id="rId2"/>
              </a:rPr>
              <a:t>Topic Modeling Tool</a:t>
            </a:r>
          </a:p>
          <a:p>
            <a:pPr lvl="0"/>
            <a:r>
              <a:rPr>
                <a:hlinkClick r:id="rId3"/>
              </a:rPr>
              <a:t>RapidMiner</a:t>
            </a:r>
          </a:p>
          <a:p>
            <a:pPr lvl="0"/>
            <a:r>
              <a:rPr>
                <a:hlinkClick r:id="rId4"/>
              </a:rPr>
              <a:t>VyontTools</a:t>
            </a:r>
          </a:p>
          <a:p>
            <a:pPr lvl="0"/>
            <a:r>
              <a:rPr>
                <a:hlinkClick r:id="rId5"/>
              </a:rPr>
              <a:t>DARIAH Topics Explorer</a:t>
            </a:r>
          </a:p>
          <a:p>
            <a:pPr lvl="0"/>
            <a:r>
              <a:rPr>
                <a:hlinkClick r:id="rId6"/>
              </a:rPr>
              <a:t>ORANGE</a:t>
            </a:r>
          </a:p>
          <a:p>
            <a:pPr lvl="0"/>
            <a:r>
              <a:rPr>
                <a:hlinkClick r:id="rId7"/>
              </a:rPr>
              <a:t>jsLDA</a:t>
            </a:r>
            <a:r>
              <a:rPr/>
              <a:t> ….. (more!)</a:t>
            </a:r>
          </a:p>
        </p:txBody>
      </p:sp>
      <p:sp>
        <p:nvSpPr>
          <p:cNvPr id="4" name="Content Placeholder 3"/>
          <p:cNvSpPr>
            <a:spLocks noGrp="1"/>
          </p:cNvSpPr>
          <p:nvPr>
            <p:ph idx="2" sz="half"/>
          </p:nvPr>
        </p:nvSpPr>
        <p:spPr/>
        <p:txBody>
          <a:bodyPr/>
          <a:lstStyle/>
          <a:p>
            <a:pPr lvl="0" indent="0" marL="0">
              <a:buNone/>
            </a:pPr>
            <a:r>
              <a:rPr b="1"/>
              <a:t>R Libraries</a:t>
            </a:r>
          </a:p>
          <a:p>
            <a:pPr lvl="0"/>
            <a:r>
              <a:rPr>
                <a:hlinkClick r:id="rId8"/>
              </a:rPr>
              <a:t>quanteda</a:t>
            </a:r>
          </a:p>
          <a:p>
            <a:pPr lvl="0"/>
            <a:r>
              <a:rPr>
                <a:hlinkClick r:id="rId9"/>
              </a:rPr>
              <a:t>stm</a:t>
            </a:r>
          </a:p>
          <a:p>
            <a:pPr lvl="0"/>
            <a:r>
              <a:rPr>
                <a:hlinkClick r:id="rId10"/>
              </a:rPr>
              <a:t>tm</a:t>
            </a:r>
          </a:p>
          <a:p>
            <a:pPr lvl="0"/>
            <a:r>
              <a:rPr>
                <a:hlinkClick r:id="rId11"/>
              </a:rPr>
              <a:t>lda</a:t>
            </a:r>
          </a:p>
          <a:p>
            <a:pPr lvl="0"/>
            <a:r>
              <a:rPr>
                <a:hlinkClick r:id="rId12"/>
              </a:rPr>
              <a:t>topicmodels</a:t>
            </a:r>
          </a:p>
          <a:p>
            <a:pPr lvl="0"/>
            <a:r>
              <a:rPr>
                <a:hlinkClick r:id="rId13"/>
              </a:rPr>
              <a:t>text2vec</a:t>
            </a:r>
          </a:p>
          <a:p>
            <a:pPr lvl="0"/>
            <a:r>
              <a:rPr>
                <a:hlinkClick r:id="rId14"/>
              </a:rPr>
              <a:t>topicdoc</a:t>
            </a:r>
          </a:p>
          <a:p>
            <a:pPr lvl="0"/>
            <a:r>
              <a:rPr>
                <a:hlinkClick r:id="rId15"/>
              </a:rPr>
              <a:t>BTM</a:t>
            </a:r>
          </a:p>
          <a:p>
            <a:pPr lvl="0"/>
            <a:r>
              <a:rPr>
                <a:hlinkClick r:id="rId16"/>
              </a:rPr>
              <a:t>tidytext</a:t>
            </a:r>
          </a:p>
          <a:p>
            <a:pPr lvl="0"/>
            <a:r>
              <a:rPr>
                <a:hlinkClick r:id="rId17"/>
              </a:rPr>
              <a:t>textmineR</a:t>
            </a:r>
            <a:r>
              <a:rPr/>
              <a:t> …..(more!)</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Algorithms</a:t>
            </a:r>
          </a:p>
          <a:p>
            <a:pPr lvl="0"/>
            <a:r>
              <a:rPr>
                <a:hlinkClick r:id="rId2"/>
              </a:rPr>
              <a:t>Latent Dirchlet Allocation, 2003</a:t>
            </a:r>
          </a:p>
          <a:p>
            <a:pPr lvl="0"/>
            <a:r>
              <a:rPr>
                <a:hlinkClick r:id="rId3"/>
              </a:rPr>
              <a:t>Hierarchal Latent Dirichlet Allocation (hLDA), 2003</a:t>
            </a:r>
          </a:p>
          <a:p>
            <a:pPr lvl="0"/>
            <a:r>
              <a:rPr>
                <a:hlinkClick r:id="rId4"/>
              </a:rPr>
              <a:t>Correlated Topic Model (CTM), 2005</a:t>
            </a:r>
          </a:p>
          <a:p>
            <a:pPr lvl="0"/>
            <a:r>
              <a:rPr>
                <a:hlinkClick r:id="rId5"/>
              </a:rPr>
              <a:t>Dynamic Topic Model (DTM), 2006</a:t>
            </a:r>
          </a:p>
          <a:p>
            <a:pPr lvl="0"/>
            <a:r>
              <a:rPr>
                <a:hlinkClick r:id="rId6"/>
              </a:rPr>
              <a:t>Correlation Explanation (CorEx), 2016</a:t>
            </a:r>
          </a:p>
          <a:p>
            <a:pPr lvl="0"/>
            <a:r>
              <a:rPr>
                <a:hlinkClick r:id="rId7"/>
              </a:rPr>
              <a:t>Structural Topic Model (STM), 2019</a:t>
            </a:r>
          </a:p>
          <a:p>
            <a:pPr lvl="0"/>
            <a:r>
              <a:rPr>
                <a:hlinkClick r:id="rId8"/>
              </a:rPr>
              <a:t>GuidedLDA, 2018</a:t>
            </a:r>
          </a:p>
          <a:p>
            <a:pPr lvl="0"/>
            <a:r>
              <a:rPr>
                <a:hlinkClick r:id="rId9"/>
              </a:rPr>
              <a:t>LDA2Vec, 2019</a:t>
            </a:r>
          </a:p>
          <a:p>
            <a:pPr lvl="0"/>
            <a:r>
              <a:rPr>
                <a:hlinkClick r:id="rId10"/>
              </a:rPr>
              <a:t>BERTopic, 2022</a:t>
            </a:r>
            <a:r>
              <a:rPr/>
              <a:t> . . . more!</a:t>
            </a:r>
          </a:p>
          <a:p>
            <a:pPr lvl="0" indent="0" marL="0">
              <a:spcBef>
                <a:spcPts val="3000"/>
              </a:spcBef>
              <a:buNone/>
            </a:pPr>
            <a:r>
              <a:rPr b="1"/>
              <a:t>Topic Visualization</a:t>
            </a:r>
          </a:p>
          <a:p>
            <a:pPr lvl="0"/>
            <a:r>
              <a:rPr/>
              <a:t>Open questions:</a:t>
            </a:r>
          </a:p>
          <a:p>
            <a:pPr lvl="0" indent="-342900" marL="342900">
              <a:buAutoNum type="arabicPeriod"/>
            </a:pPr>
            <a:r>
              <a:rPr/>
              <a:t>How we use the output of the algorithm?</a:t>
            </a:r>
          </a:p>
          <a:p>
            <a:pPr lvl="0" indent="-342900" marL="342900">
              <a:buAutoNum type="arabicPeriod"/>
            </a:pPr>
            <a:r>
              <a:rPr/>
              <a:t>How should we visualize and navigate the topical structure?</a:t>
            </a:r>
          </a:p>
          <a:p>
            <a:pPr lvl="0" indent="-342900" marL="342900">
              <a:buAutoNum type="arabicPeriod"/>
            </a:pPr>
            <a:r>
              <a:rPr/>
              <a:t>What do the topics and document representations tell us about the texts?</a:t>
            </a:r>
          </a:p>
          <a:p>
            <a:pPr lvl="0"/>
            <a:r>
              <a:rPr/>
              <a:t>Output of topic modeling is not entirely human-readable, and one way to understand the results is through visualization</a:t>
            </a:r>
          </a:p>
          <a:p>
            <a:pPr lvl="0"/>
            <a:r>
              <a:rPr/>
              <a:t>“Topic models are meant to help interpret and understand texts, but it is still the researcher’s job to do the actual interpreting and understanding” (Blei, 2012)</a:t>
            </a:r>
          </a:p>
          <a:p>
            <a:pPr lvl="0"/>
            <a:r>
              <a:rPr/>
              <a:t>“But be sure that you can understand the visualization as topic modeling tools are fallible” (Blei, 2012)</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Case Studies</a:t>
            </a:r>
          </a:p>
        </p:txBody>
      </p:sp>
      <p:sp>
        <p:nvSpPr>
          <p:cNvPr id="3" name="Content Placeholder 2"/>
          <p:cNvSpPr>
            <a:spLocks noGrp="1"/>
          </p:cNvSpPr>
          <p:nvPr>
            <p:ph idx="1"/>
          </p:nvPr>
        </p:nvSpPr>
        <p:spPr/>
        <p:txBody>
          <a:bodyPr/>
          <a:lstStyle/>
          <a:p>
            <a:pPr lvl="0" indent="0" marL="0">
              <a:spcBef>
                <a:spcPts val="3000"/>
              </a:spcBef>
              <a:buNone/>
            </a:pPr>
            <a:r>
              <a:rPr b="1"/>
              <a:t>iArxiv</a:t>
            </a:r>
          </a:p>
          <a:p>
            <a:pPr lvl="0" indent="0" marL="0">
              <a:buNone/>
            </a:pPr>
          </a:p>
          <a:p>
            <a:pPr lvl="0" indent="0" marL="0">
              <a:buNone/>
            </a:pPr>
          </a:p>
          <a:p>
            <a:pPr lvl="0" indent="0" marL="0">
              <a:spcBef>
                <a:spcPts val="3000"/>
              </a:spcBef>
              <a:buNone/>
            </a:pPr>
            <a:r>
              <a:rPr b="1"/>
              <a:t>CORD-19</a:t>
            </a:r>
          </a:p>
          <a:p>
            <a:pPr lvl="0" indent="0" marL="0">
              <a:buNone/>
            </a:pPr>
          </a:p>
          <a:p>
            <a:pPr lvl="0" indent="0" marL="0">
              <a:spcBef>
                <a:spcPts val="3000"/>
              </a:spcBef>
              <a:buNone/>
            </a:pPr>
            <a:r>
              <a:rPr b="1"/>
              <a:t>COVID-19</a:t>
            </a:r>
          </a:p>
          <a:p>
            <a:pPr lvl="0" indent="0" marL="0">
              <a:buNone/>
            </a:pPr>
          </a:p>
          <a:p>
            <a:pPr lvl="0" indent="0" marL="0">
              <a:spcBef>
                <a:spcPts val="3000"/>
              </a:spcBef>
              <a:buNone/>
            </a:pPr>
            <a:r>
              <a:rPr b="1"/>
              <a:t>Topic Hex-Maps</a:t>
            </a:r>
          </a:p>
          <a:p>
            <a:pPr lvl="0" indent="0" marL="0">
              <a:buNone/>
            </a:pPr>
          </a:p>
          <a:p>
            <a:pPr lvl="0" indent="0" marL="0">
              <a:spcBef>
                <a:spcPts val="3000"/>
              </a:spcBef>
              <a:buNone/>
            </a:pPr>
            <a:r>
              <a:rPr b="1"/>
              <a:t>COVID-19 Research</a:t>
            </a:r>
          </a:p>
          <a:p>
            <a:pPr lvl="0" indent="0" marL="0">
              <a:buNone/>
            </a:pPr>
          </a:p>
          <a:p>
            <a:pPr lvl="0" indent="0" marL="0">
              <a:buNone/>
            </a:pPr>
            <a:r>
              <a:rPr/>
              <a:t>Manika Lamba. (2022). Visualizing the Pace of COVID-19 Research: An Experimental Study of All India Institute of Medical Sciences (AIIMS), New Delhi. In SIS Annual Convention 2022, New Delhi, India.</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Case Studies</a:t>
            </a:r>
          </a:p>
        </p:txBody>
      </p:sp>
      <p:sp>
        <p:nvSpPr>
          <p:cNvPr id="3" name="Content Placeholder 2"/>
          <p:cNvSpPr>
            <a:spLocks noGrp="1"/>
          </p:cNvSpPr>
          <p:nvPr>
            <p:ph idx="1"/>
          </p:nvPr>
        </p:nvSpPr>
        <p:spPr/>
        <p:txBody>
          <a:bodyPr/>
          <a:lstStyle/>
          <a:p>
            <a:pPr lvl="0" indent="0" marL="0">
              <a:spcBef>
                <a:spcPts val="3000"/>
              </a:spcBef>
              <a:buNone/>
            </a:pPr>
            <a:r>
              <a:rPr b="1"/>
              <a:t>ETD Dashboard</a:t>
            </a:r>
          </a:p>
          <a:p>
            <a:pPr lvl="0" indent="0" marL="0">
              <a:buNone/>
            </a:pPr>
          </a:p>
          <a:p>
            <a:pPr lvl="0" indent="0" marL="0">
              <a:buNone/>
            </a:pPr>
            <a:r>
              <a:rPr/>
              <a:t>Manika Lamba and Margam Madhusudhan. (2018). Metadata Tagging of Library and Information Science Theses:Shodhganga (2013-2017). In ETD2018 Taiwan Beyond the Boundaries of Rims and Oceans:Globalizing Knowledge with ETDs. Taipei,Taiwan.</a:t>
            </a:r>
          </a:p>
          <a:p>
            <a:pPr lvl="0" indent="0" marL="0">
              <a:spcBef>
                <a:spcPts val="3000"/>
              </a:spcBef>
              <a:buNone/>
            </a:pPr>
            <a:r>
              <a:rPr b="1"/>
              <a:t>LDA Vis</a:t>
            </a:r>
          </a:p>
          <a:p>
            <a:pPr lvl="0" indent="0" marL="0">
              <a:buNone/>
            </a:pPr>
          </a:p>
          <a:p>
            <a:pPr lvl="0" indent="0" marL="0">
              <a:spcBef>
                <a:spcPts val="3000"/>
              </a:spcBef>
              <a:buNone/>
            </a:pPr>
            <a:r>
              <a:rPr b="1"/>
              <a:t>Bar Graph</a:t>
            </a:r>
          </a:p>
          <a:p>
            <a:pPr lvl="0" indent="0" marL="0">
              <a:buNone/>
            </a:pPr>
          </a:p>
          <a:p>
            <a:pPr lvl="0" indent="0" marL="0">
              <a:spcBef>
                <a:spcPts val="3000"/>
              </a:spcBef>
              <a:buNone/>
            </a:pPr>
            <a:r>
              <a:rPr b="1"/>
              <a:t>Correlation Vis</a:t>
            </a:r>
          </a:p>
          <a:p>
            <a:pPr lvl="0" indent="0" marL="0">
              <a:buNone/>
            </a:pP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Applications in Library</a:t>
            </a:r>
          </a:p>
        </p:txBody>
      </p:sp>
      <p:sp>
        <p:nvSpPr>
          <p:cNvPr id="3" name="Content Placeholder 2"/>
          <p:cNvSpPr>
            <a:spLocks noGrp="1"/>
          </p:cNvSpPr>
          <p:nvPr>
            <p:ph idx="1"/>
          </p:nvPr>
        </p:nvSpPr>
        <p:spPr/>
        <p:txBody>
          <a:bodyPr/>
          <a:lstStyle/>
          <a:p>
            <a:pPr lvl="0" indent="0" marL="0">
              <a:spcBef>
                <a:spcPts val="3000"/>
              </a:spcBef>
              <a:buNone/>
            </a:pPr>
            <a:r>
              <a:rPr b="1"/>
              <a:t>Data</a:t>
            </a:r>
          </a:p>
          <a:p>
            <a:pPr lvl="0"/>
            <a:r>
              <a:rPr/>
              <a:t>Topic modeling has been applied to numerous resources, such as</a:t>
            </a:r>
          </a:p>
          <a:p>
            <a:pPr lvl="1"/>
            <a:r>
              <a:rPr/>
              <a:t>annual meetings</a:t>
            </a:r>
          </a:p>
          <a:p>
            <a:pPr lvl="1"/>
            <a:r>
              <a:rPr/>
              <a:t>diary</a:t>
            </a:r>
          </a:p>
          <a:p>
            <a:pPr lvl="1"/>
            <a:r>
              <a:rPr/>
              <a:t>clinical notes</a:t>
            </a:r>
          </a:p>
          <a:p>
            <a:pPr lvl="1"/>
            <a:r>
              <a:rPr/>
              <a:t>case reports</a:t>
            </a:r>
          </a:p>
          <a:p>
            <a:pPr lvl="1"/>
            <a:r>
              <a:rPr/>
              <a:t>newspapers</a:t>
            </a:r>
          </a:p>
          <a:p>
            <a:pPr lvl="1"/>
            <a:r>
              <a:rPr/>
              <a:t>journals</a:t>
            </a:r>
          </a:p>
          <a:p>
            <a:pPr lvl="1"/>
            <a:r>
              <a:rPr/>
              <a:t>research articles</a:t>
            </a:r>
          </a:p>
          <a:p>
            <a:pPr lvl="1"/>
            <a:r>
              <a:rPr/>
              <a:t>preprints</a:t>
            </a:r>
          </a:p>
          <a:p>
            <a:pPr lvl="0" indent="0">
              <a:buNone/>
            </a:pPr>
            <a:r>
              <a:rPr>
                <a:latin typeface="Courier"/>
              </a:rPr>
              <a:t>- patents
- conferences
- chats
- online reviews
- MOOCs
- call for papers
- social media platforms
- RSS feed
- blogs
- open-ended survey responses
- emails
- digital libraries’ resources
- smart card data
- EZproxy daily log files
- data from library mobile apps
- virtual libraries’ resources
- reference questions
- library databases
- in-house journals
- institutional and digital repository resources
- theses and dissertations
- WebOPACs
- MOOC feedback, chats, and suggestions
- online library chats 
- forums
- emails
- syllabuses
- library’s social media platform accounts</a:t>
            </a:r>
          </a:p>
          <a:p>
            <a:pPr lvl="0" indent="0" marL="0">
              <a:spcBef>
                <a:spcPts val="3000"/>
              </a:spcBef>
              <a:buNone/>
            </a:pPr>
            <a:r>
              <a:rPr b="1"/>
              <a:t>Use Cases</a:t>
            </a:r>
          </a:p>
          <a:p>
            <a:pPr lvl="0" indent="0" marL="0">
              <a:buNone/>
            </a:pPr>
            <a:r>
              <a:rPr b="1"/>
              <a:t>1. Making Ontologies</a:t>
            </a:r>
            <a:r>
              <a:rPr/>
              <a:t>: Mehler and Walitinger used topic modeling to build a Dewey Decimal Classification (DDC)-based topic classification model in digital libraries</a:t>
            </a:r>
          </a:p>
          <a:p>
            <a:pPr lvl="0" indent="0" marL="0">
              <a:buNone/>
            </a:pPr>
            <a:r>
              <a:rPr b="1"/>
              <a:t>2. Automatic Subject Classification</a:t>
            </a:r>
            <a:r>
              <a:rPr/>
              <a:t>: They can be used in libraries to index subject terms for documents</a:t>
            </a:r>
          </a:p>
          <a:p>
            <a:pPr lvl="0" indent="0" marL="0">
              <a:buNone/>
            </a:pPr>
            <a:r>
              <a:rPr b="1"/>
              <a:t>3. Recommendation Service</a:t>
            </a:r>
            <a:r>
              <a:rPr/>
              <a:t>: It can be used to recommend electronic resources based on the reading or search habits of the users</a:t>
            </a:r>
          </a:p>
          <a:p>
            <a:pPr lvl="0" indent="0" marL="0">
              <a:buNone/>
            </a:pPr>
            <a:r>
              <a:rPr b="1"/>
              <a:t>4. Bibliometrics</a:t>
            </a:r>
            <a:r>
              <a:rPr/>
              <a:t>: It can be used to study evolutionary pathways, citations, and trends to explore different hot and cold topics of research in a particular discipline</a:t>
            </a:r>
          </a:p>
          <a:p>
            <a:pPr lvl="0" indent="0" marL="0">
              <a:buNone/>
            </a:pPr>
            <a:r>
              <a:rPr b="1"/>
              <a:t>5. Altmetrics</a:t>
            </a:r>
            <a:r>
              <a:rPr/>
              <a:t>: It can be used to know what people are talking about your library on social media and what topics they care about</a:t>
            </a:r>
          </a:p>
          <a:p>
            <a:pPr lvl="0" indent="0" marL="0">
              <a:spcBef>
                <a:spcPts val="3000"/>
              </a:spcBef>
              <a:buNone/>
            </a:pPr>
            <a:r>
              <a:rPr b="1"/>
              <a:t>Use Cases (Cont.)</a:t>
            </a:r>
          </a:p>
          <a:p>
            <a:pPr lvl="0" indent="0" marL="0">
              <a:buNone/>
            </a:pPr>
            <a:r>
              <a:rPr b="1"/>
              <a:t>6. Organizatuon and Management of Reseource</a:t>
            </a:r>
            <a:r>
              <a:rPr/>
              <a:t>: It can be used to do metadata tagging of the electronic resources, library’s database, website, and repository resources</a:t>
            </a:r>
          </a:p>
          <a:p>
            <a:pPr lvl="0" indent="0" marL="0">
              <a:buNone/>
            </a:pPr>
            <a:r>
              <a:rPr b="1"/>
              <a:t>7. Better Searching and Information Retrieval of Resources</a:t>
            </a:r>
            <a:r>
              <a:rPr/>
              <a:t>: In digital libraries, it can help in providing a fast searching experience to users and better information retrieval of electronic resources</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Class Activity</a:t>
            </a:r>
          </a:p>
        </p:txBody>
      </p:sp>
      <p:sp>
        <p:nvSpPr>
          <p:cNvPr id="3" name="Content Placeholder 2"/>
          <p:cNvSpPr>
            <a:spLocks noGrp="1"/>
          </p:cNvSpPr>
          <p:nvPr>
            <p:ph idx="1"/>
          </p:nvPr>
        </p:nvSpPr>
        <p:spPr/>
        <p:txBody>
          <a:bodyPr/>
          <a:lstStyle/>
          <a:p>
            <a:pPr lvl="0" indent="-342900" marL="342900">
              <a:buAutoNum type="arabicPeriod"/>
            </a:pPr>
            <a:r>
              <a:rPr/>
              <a:t>Find atleast 15-20 book reviews/journal articles/email data/twitter posts, etc. (Make sure they have an “Abstract/any kind of text”! More the data, better will be the results!)</a:t>
            </a:r>
          </a:p>
          <a:p>
            <a:pPr lvl="0" indent="-342900" marL="342900">
              <a:buAutoNum type="arabicPeriod"/>
            </a:pPr>
            <a:r>
              <a:rPr/>
              <a:t>Save your results in a CSV file.</a:t>
            </a:r>
          </a:p>
          <a:p>
            <a:pPr lvl="0" indent="-342900" marL="342900">
              <a:buAutoNum type="arabicPeriod"/>
            </a:pPr>
            <a:r>
              <a:rPr/>
              <a:t>Go to </a:t>
            </a:r>
            <a:r>
              <a:rPr>
                <a:hlinkClick r:id="rId2"/>
              </a:rPr>
              <a:t>https://www.coconut-libtool.com/</a:t>
            </a:r>
            <a:r>
              <a:rPr/>
              <a:t>, and choose “Topic Modeling” in the left panel</a:t>
            </a:r>
          </a:p>
          <a:p>
            <a:pPr lvl="0" indent="-342900" marL="342900">
              <a:buAutoNum type="arabicPeriod"/>
            </a:pPr>
            <a:r>
              <a:rPr/>
              <a:t>Upload your file</a:t>
            </a:r>
          </a:p>
          <a:p>
            <a:pPr lvl="0" indent="-342900" marL="342900">
              <a:buAutoNum type="arabicPeriod"/>
            </a:pPr>
            <a:r>
              <a:rPr/>
              <a:t>Choose the parameters of your choice and record it</a:t>
            </a:r>
          </a:p>
          <a:p>
            <a:pPr lvl="0" indent="-342900" marL="342900">
              <a:buAutoNum type="arabicPeriod"/>
            </a:pPr>
            <a:r>
              <a:rPr/>
              <a:t>Save the visualization</a:t>
            </a:r>
          </a:p>
          <a:p>
            <a:pPr lvl="0" indent="-342900" marL="342900">
              <a:buAutoNum type="arabicPeriod"/>
            </a:pPr>
            <a:r>
              <a:rPr/>
              <a:t>Post your visualization, your parameters (algorithm, number of topics chosen, etc.) on the discussion board and discuss what kind of data you did topic modeling on and what does your results show</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g/me.jpg" id="0" name="Picture 1"/>
          <p:cNvPicPr>
            <a:picLocks noGrp="1" noChangeAspect="1"/>
          </p:cNvPicPr>
          <p:nvPr/>
        </p:nvPicPr>
        <p:blipFill>
          <a:blip r:embed="rId2"/>
          <a:stretch>
            <a:fillRect/>
          </a:stretch>
        </p:blipFill>
        <p:spPr bwMode="auto">
          <a:xfrm>
            <a:off x="787400" y="1193800"/>
            <a:ext cx="3390900" cy="3390900"/>
          </a:xfrm>
          <a:prstGeom prst="rect">
            <a:avLst/>
          </a:prstGeom>
          <a:noFill/>
          <a:ln w="9525">
            <a:noFill/>
            <a:headEnd/>
            <a:tailEnd/>
          </a:ln>
        </p:spPr>
      </p:pic>
      <p:sp>
        <p:nvSpPr>
          <p:cNvPr id="4" name="Content Placeholder 3"/>
          <p:cNvSpPr>
            <a:spLocks noGrp="1"/>
          </p:cNvSpPr>
          <p:nvPr>
            <p:ph idx="2" sz="half"/>
          </p:nvPr>
        </p:nvSpPr>
        <p:spPr/>
        <p:txBody>
          <a:bodyPr/>
          <a:lstStyle/>
          <a:p>
            <a:pPr lvl="0"/>
            <a:r>
              <a:rPr>
                <a:hlinkClick r:id="rId3"/>
              </a:rPr>
              <a:t>Personal Website</a:t>
            </a:r>
          </a:p>
          <a:p>
            <a:pPr lvl="0"/>
            <a:r>
              <a:rPr/>
              <a:t>PhD, MPhil, MLIS, MS, BS (H)</a:t>
            </a:r>
          </a:p>
          <a:p>
            <a:pPr lvl="0"/>
            <a:r>
              <a:rPr/>
              <a:t>Research Interests:</a:t>
            </a:r>
          </a:p>
          <a:p>
            <a:pPr lvl="1"/>
            <a:r>
              <a:rPr/>
              <a:t>Computational Social Science</a:t>
            </a:r>
          </a:p>
          <a:p>
            <a:pPr lvl="1"/>
            <a:r>
              <a:rPr/>
              <a:t>Information Organization</a:t>
            </a:r>
          </a:p>
          <a:p>
            <a:pPr lvl="1"/>
            <a:r>
              <a:rPr/>
              <a:t>Science of Science/Metascience</a:t>
            </a:r>
          </a:p>
          <a:p>
            <a:pPr lvl="2"/>
            <a:r>
              <a:rPr/>
              <a:t>Text as Data</a:t>
            </a:r>
          </a:p>
          <a:p>
            <a:pPr lvl="2"/>
            <a:r>
              <a:rPr/>
              <a:t>Social Representation</a:t>
            </a:r>
          </a:p>
          <a:p>
            <a:pPr lvl="2"/>
            <a:r>
              <a:rPr/>
              <a:t>Policy</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Overview</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Finding Related Material</a:t>
            </a:r>
          </a:p>
        </p:txBody>
      </p:sp>
      <p:pic>
        <p:nvPicPr>
          <p:cNvPr descr="img/1.png" id="0" name="Picture 1"/>
          <p:cNvPicPr>
            <a:picLocks noGrp="1" noChangeAspect="1"/>
          </p:cNvPicPr>
          <p:nvPr/>
        </p:nvPicPr>
        <p:blipFill>
          <a:blip r:embed="rId2"/>
          <a:stretch>
            <a:fillRect/>
          </a:stretch>
        </p:blipFill>
        <p:spPr bwMode="auto">
          <a:xfrm>
            <a:off x="1181100" y="1193800"/>
            <a:ext cx="6781800" cy="33909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Human vs Machine</a:t>
            </a:r>
          </a:p>
        </p:txBody>
      </p:sp>
      <p:pic>
        <p:nvPicPr>
          <p:cNvPr descr="img/2.png" id="0" name="Picture 1"/>
          <p:cNvPicPr>
            <a:picLocks noGrp="1" noChangeAspect="1"/>
          </p:cNvPicPr>
          <p:nvPr/>
        </p:nvPicPr>
        <p:blipFill>
          <a:blip r:embed="rId2"/>
          <a:stretch>
            <a:fillRect/>
          </a:stretch>
        </p:blipFill>
        <p:spPr bwMode="auto">
          <a:xfrm>
            <a:off x="2184400" y="1193800"/>
            <a:ext cx="4775200" cy="33909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Human vs Machine (Cont.)</a:t>
            </a:r>
          </a:p>
        </p:txBody>
      </p:sp>
      <p:pic>
        <p:nvPicPr>
          <p:cNvPr descr="img/3.png" id="0" name="Picture 1"/>
          <p:cNvPicPr>
            <a:picLocks noGrp="1" noChangeAspect="1"/>
          </p:cNvPicPr>
          <p:nvPr/>
        </p:nvPicPr>
        <p:blipFill>
          <a:blip r:embed="rId2"/>
          <a:stretch>
            <a:fillRect/>
          </a:stretch>
        </p:blipFill>
        <p:spPr bwMode="auto">
          <a:xfrm>
            <a:off x="2006600" y="1193800"/>
            <a:ext cx="5118100" cy="33909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Topic Modeling</dc:title>
  <dc:creator>Dr. Manika Lamba</dc:creator>
  <cp:keywords/>
  <dcterms:created xsi:type="dcterms:W3CDTF">2023-10-28T05:08:12Z</dcterms:created>
  <dcterms:modified xsi:type="dcterms:W3CDTF">2023-10-28T05:08:12Z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ffiliations">
    <vt:lpwstr/>
  </property>
  <property fmtid="{D5CDD505-2E9C-101B-9397-08002B2CF9AE}" pid="3" name="authors">
    <vt:lpwstr/>
  </property>
  <property fmtid="{D5CDD505-2E9C-101B-9397-08002B2CF9AE}" pid="4" name="biblio-config">
    <vt:lpwstr>True</vt:lpwstr>
  </property>
  <property fmtid="{D5CDD505-2E9C-101B-9397-08002B2CF9AE}" pid="5" name="by-affiliation">
    <vt:lpwstr/>
  </property>
  <property fmtid="{D5CDD505-2E9C-101B-9397-08002B2CF9AE}" pid="6" name="by-author">
    <vt:lpwstr/>
  </property>
  <property fmtid="{D5CDD505-2E9C-101B-9397-08002B2CF9AE}" pid="7" name="chalkboard">
    <vt:lpwstr/>
  </property>
  <property fmtid="{D5CDD505-2E9C-101B-9397-08002B2CF9AE}" pid="8" name="header-includes">
    <vt:lpwstr/>
  </property>
  <property fmtid="{D5CDD505-2E9C-101B-9397-08002B2CF9AE}" pid="9" name="include-after">
    <vt:lpwstr/>
  </property>
  <property fmtid="{D5CDD505-2E9C-101B-9397-08002B2CF9AE}" pid="10" name="include-before">
    <vt:lpwstr/>
  </property>
  <property fmtid="{D5CDD505-2E9C-101B-9397-08002B2CF9AE}" pid="11" name="institute">
    <vt:lpwstr>Postdoctoral Research AssociateSchool of Information SciencesUniversity of Illinois at Urbana-Champaign</vt:lpwstr>
  </property>
  <property fmtid="{D5CDD505-2E9C-101B-9397-08002B2CF9AE}" pid="12" name="institutes">
    <vt:lpwstr/>
  </property>
  <property fmtid="{D5CDD505-2E9C-101B-9397-08002B2CF9AE}" pid="13" name="labels">
    <vt:lpwstr/>
  </property>
  <property fmtid="{D5CDD505-2E9C-101B-9397-08002B2CF9AE}" pid="14" name="subtitle">
    <vt:lpwstr>Week 11 Lecture notesIS 505 Information Organization and AccessFall 2023</vt:lpwstr>
  </property>
  <property fmtid="{D5CDD505-2E9C-101B-9397-08002B2CF9AE}" pid="15" name="toc-title">
    <vt:lpwstr>Table of contents</vt:lpwstr>
  </property>
</Properties>
</file>